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heme/themeOverride1.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59"/>
  </p:notesMasterIdLst>
  <p:sldIdLst>
    <p:sldId id="331" r:id="rId2"/>
    <p:sldId id="480" r:id="rId3"/>
    <p:sldId id="463" r:id="rId4"/>
    <p:sldId id="644" r:id="rId5"/>
    <p:sldId id="643" r:id="rId6"/>
    <p:sldId id="645" r:id="rId7"/>
    <p:sldId id="646" r:id="rId8"/>
    <p:sldId id="647" r:id="rId9"/>
    <p:sldId id="648" r:id="rId10"/>
    <p:sldId id="649" r:id="rId11"/>
    <p:sldId id="650" r:id="rId12"/>
    <p:sldId id="651" r:id="rId13"/>
    <p:sldId id="652" r:id="rId14"/>
    <p:sldId id="653" r:id="rId15"/>
    <p:sldId id="654" r:id="rId16"/>
    <p:sldId id="655" r:id="rId17"/>
    <p:sldId id="656" r:id="rId18"/>
    <p:sldId id="560" r:id="rId19"/>
    <p:sldId id="561" r:id="rId20"/>
    <p:sldId id="600" r:id="rId21"/>
    <p:sldId id="639" r:id="rId22"/>
    <p:sldId id="568" r:id="rId23"/>
    <p:sldId id="569" r:id="rId24"/>
    <p:sldId id="756" r:id="rId25"/>
    <p:sldId id="570" r:id="rId26"/>
    <p:sldId id="571" r:id="rId27"/>
    <p:sldId id="757" r:id="rId28"/>
    <p:sldId id="572" r:id="rId29"/>
    <p:sldId id="573" r:id="rId30"/>
    <p:sldId id="574" r:id="rId31"/>
    <p:sldId id="575" r:id="rId32"/>
    <p:sldId id="576" r:id="rId33"/>
    <p:sldId id="577" r:id="rId34"/>
    <p:sldId id="578" r:id="rId35"/>
    <p:sldId id="579" r:id="rId36"/>
    <p:sldId id="602" r:id="rId37"/>
    <p:sldId id="763" r:id="rId38"/>
    <p:sldId id="759" r:id="rId39"/>
    <p:sldId id="760" r:id="rId40"/>
    <p:sldId id="761" r:id="rId41"/>
    <p:sldId id="762" r:id="rId42"/>
    <p:sldId id="767" r:id="rId43"/>
    <p:sldId id="768" r:id="rId44"/>
    <p:sldId id="769" r:id="rId45"/>
    <p:sldId id="770" r:id="rId46"/>
    <p:sldId id="771" r:id="rId47"/>
    <p:sldId id="772" r:id="rId48"/>
    <p:sldId id="773" r:id="rId49"/>
    <p:sldId id="774" r:id="rId50"/>
    <p:sldId id="775" r:id="rId51"/>
    <p:sldId id="776" r:id="rId52"/>
    <p:sldId id="777" r:id="rId53"/>
    <p:sldId id="778" r:id="rId54"/>
    <p:sldId id="779" r:id="rId55"/>
    <p:sldId id="780" r:id="rId56"/>
    <p:sldId id="805" r:id="rId57"/>
    <p:sldId id="80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86374" autoAdjust="0"/>
  </p:normalViewPr>
  <p:slideViewPr>
    <p:cSldViewPr>
      <p:cViewPr varScale="1">
        <p:scale>
          <a:sx n="115" d="100"/>
          <a:sy n="115" d="100"/>
        </p:scale>
        <p:origin x="140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992289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033346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4245067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22813607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37599748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35077629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34562252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6007098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5204690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591304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21352666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3767555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2288823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14754897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37308792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4998271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28660490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40145138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28417787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28326127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3405765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323566"/>
            <a:ext cx="8496944"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1)خریدشخصی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خريد كاركنان از مغازه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داران در زمان مراجعه به منزل كه متصور است فروشنده به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خاطر لباس و شغل مأمورين تخفيفي را ارائه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دهد چه حكمي دارد؟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چنانچه بدون چشم</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داشت وتوقعي باشد مانع ندارد والّا جايز 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93750" y="-8072"/>
            <a:ext cx="809429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2)دروغ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درمعامله</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بسياري موارد، بين مدير عامل، پيمانكار، مشاور، كارفرما و ديگران دروغ گفتن لازم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آيد و اگر دروغ گفته نشود و حقيقت مطلب ارائه شود، حق و حقوق سپاه اخذ نمي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گردد يا سود لازم و كافي به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دست نمي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آيد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دراين فرض، حكم 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سپاه بايد از سودي كه متوقف بر دروغ است اجتناب كند و با طرفي وارد معامله شود كه با راستگويي به حق و حقوق خود برسد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224573"/>
            <a:ext cx="8712968" cy="58554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3)وعده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دروغ</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خيلي وقت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پيمانكاران دست دوم براي دريافت طلب خودشان به ما مراجعه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كنند و ما هم براي راضي نگه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داشتن آن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به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ناچار وعدة پرداخت همين روزها را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دهيم، با اينكه به دليل عدم واريز بدهي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هاي دولت به حساب قرارگاه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دانيم پول به اين زودي به آن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پرداخت نمي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شود، لطفاً بفرماييد حكم اين وعدة دروغ كه براي سازمان داده می شودچيست؟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وعدة دروغ جايز نيست و مصلحت سازمان هم به اين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گونه وعده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نياز ندارد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7" y="581350"/>
            <a:ext cx="8042554" cy="45627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فاکتورسازی درخرید برای سازمان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آيا كسي كه مسئول خريد است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تواند وسيله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اي بخرد، ولي فاكتور غيرواقعي تحويل دهد؟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جايز 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آيا مسئولان خريد مي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توانند براي دريافت بودجة بيشتر آمار اقلامي را كه خريداري كردند، اضافه بزنند؟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جايز 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119323"/>
            <a:ext cx="809429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برآورد سازماني اعم از اقلام و</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معمولاً با توجه به تجارب گذشته رده متقاضي از آنجا كه مي تواند تمام آنچه كه خواسته است محقق نمي شود هميشه برآورد بالاتر را درخواست مي نمايد آيا اين دروغ سازماني است ؟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تنظيم اسناد غير واقعي و صوري جايز نيست و مشكلات مذكور را بايد از راه صحيح و قانوني حل نمود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س)از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نظر سازماني فاكتور برخي كالاها تسويه حساب مالي نمي شود بطور مثال در ماموريت ها معمولاً با غذا نوشابه سفارش داده مي شود و براي اينكه بتوان تسويه حساب مالي نمود در فاكتور غذا دوغ قيد مي گردد حكم شرعي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آن</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چيست؟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ضوابط و مقررات اينگونه تغييرات را منع نكرده باشد اشكال ندارد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البته دروغ گفتن يا نوشتن حرام است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515588"/>
            <a:ext cx="8586954"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س)تامين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 پشتيباني مالي هيات رزمندگان توسط فرماندهان سپاه از اعتبارات سپاه و جايگزين نمودن فاكتور براي آنان چه حكمي دارد</a:t>
            </a: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en-US"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ج)در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صورت لزوم از فرمانده مربوطه سوال شود كه چنانچه مجوز شرعي و قانوني دارد اشكال ندارد و اگر مجوز ندارد بايد اخذ نمايند و چنانچه نياز به بررسي بيشتر باشد اين امر مربوط به نظارت يا بازرسي مي باشد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95998"/>
            <a:ext cx="858695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 اجناس بی کیفیت</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)حکم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خريد اجناس بي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كيفيت كه واجد شرايط مطلوب سازمان نبوده و موجب خسارت سازمان گردد،چه حکمی دارد</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a:p>
            <a:pPr algn="ctr" rtl="1">
              <a:lnSpc>
                <a:spcPct val="150000"/>
              </a:lnSpc>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ج)جايز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نيست و اگر تعمّدي باشد، حرام و موجب ضمان است و بايد با متخلف مطابق قانون و مقررات برخورد شود</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شرايط سخت اقتصادي درصورتي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كه با كالاي ارزان</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تر ولي با كيفيت پايين</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تر مي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 نياز را تأمين كرد، آيا خريد كالاي باكيفيت ولي گران</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قيمت جايز است يا خير؟</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كيفيت در هر شرايطي مطلوب است و تا جايي كه امكان دارد بايد به دنبال آن بود، ولي درصورت نبودنِ بودجة كافي و در شرايط اضطرار، خريد كالا با كيفيت پايين</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تر اشكال ندارد</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خريد كالاهاي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(عمده</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اي يا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موردي)</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بدون كنترل كيفي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چه حکمی 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خريدار موظف به كنترل كيفي كالاست و اگر بدون كنترل خريد كرد و ضرري به بيت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المال رسيد، ضامن است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010055"/>
            <a:ext cx="828092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حکم دریافت پورسانت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س)اينجانب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مسئول خريد هستم ،دریافت وجهی به عنوان هدیه ازخریدارویاتخفیف شخصی گرفتن ازفروشگاهی که برای سازمان خرید می کنم چه حکمی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دارد؟</a:t>
            </a:r>
          </a:p>
          <a:p>
            <a:pPr algn="ctr" rtl="1">
              <a:lnSpc>
                <a:spcPct val="150000"/>
              </a:lnSpc>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ج)پرداخت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مبالغ مذكور توسط فروشنده به مأمور خريد جايز نيست و براي مأمور هم دريافت آنها جايز نيست و آنچه را كه دريافت مي</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كند بايد به اداره يا شركت كه مأمور خريد آن است، تسليم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كند</a:t>
            </a:r>
          </a:p>
          <a:p>
            <a:pPr algn="ctr" rtl="1">
              <a:lnSpc>
                <a:spcPct val="150000"/>
              </a:lnSpc>
            </a:pP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س)نیروی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رسمی هستم وبعد از وقت اداري در يك</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شركت ها كار مي كنم، در صورت خريد از آن شركت براي سازمان، آيا مي توانم درصدي بعنوان حق الزحمه دريافت نمايم؟</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ج)دريافت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حق</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الزحمه اضافه بر حقوق سپاه بابت خريد نيازمنديهاي سپاه جايز نيست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1248"/>
            <a:ext cx="8402593" cy="63248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 از بستگان رابط</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اگر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يكي از نزديكان رابط خريد سازمان، جنسي داشته باشد كه درشرف زيان</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وضرر باشد، آيا آن فرد 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تواند براي جلوگيري از خسارت، اجناس او را براي سازمان بخرد؟</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جنس معيوب نباشد و مورد نياز و به مصلحت سازمان باشد، 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تواند برابر مقررات خريد </a:t>
            </a: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كند</a:t>
            </a:r>
          </a:p>
          <a:p>
            <a:pPr algn="ctr" rtl="1">
              <a:lnSpc>
                <a:spcPct val="150000"/>
              </a:lnSpc>
            </a:pP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)مأمور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خريد يكي از مراكز سازمان هستم و بعد از وقت اداري نيز به</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عنوان بازارياب يكي از شركت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كار 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كنم، لطفاً بفرماييد در صورت خريد از آن شركت براي سازمان، 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توانم درصدي به</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عنوان حق</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العمل بازاريابي دريافت نمايم؟</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حق دريافت هيچ درصدي را نداريد و در صورت دريافت بايد به سازمان سپاه تحويل دهيد، و اگر قراردادي با آن شركت برخلاف مصلحت سپاه منعقد نماييد، از اساس باطل است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 برای سازمان ازفروشگاه شخصی </a:t>
            </a: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خود</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س)بنده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كاركنان سپاه مي باشم، شغل دوم بنده فروش لوازم و قطعات الكترونيكي و الكتريكي مي باشد، لطفاً بفرمائيد در صورت اينكه نيازهاي سپاه را از فروشگاه خود تأمين كنم، حکمش چیست؟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ج)تهيّه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نيازمنديهاي سازمان از فروشگاه متعلّق به خود اگر شائبه رانت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خواري نباشد، اشكال ندارد</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687166"/>
            <a:ext cx="847241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جابجایی بودجه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بنابر قوانين و مقررات موجود سرانه سهميه قند و چاي جهت استفاده افراد در سپاه به لحاظ كمي و كيفي مورد رضايت كاركنان نمي باشد آيا مي توان از منابع مالي ديگري جهت خريد قند و چاي مصرفي كاركنان استفاده نمود؟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منابع مالي و بودجه براي برنامه و مورد خاص اختصاص پيدا كرده باشد ، هزينه كردن آن در موارد ديگر جايز نيست، ولي اگر بودجه در اختيار مسئول قرار گرفته و تشخيص مصرف آن نيز به عهده وي گذاشته شده باشد ، در صورت تشخيص و نياز مي تواند هزينه نمايد</a:t>
            </a:r>
            <a:r>
              <a:rPr lang="en-US" b="1" dirty="0"/>
              <a:t>.</a:t>
            </a:r>
            <a:endParaRPr lang="en-US" dirty="0"/>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347465"/>
            <a:ext cx="878497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ضابطه شرعی درخرید</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نظر شرعي مهم</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ترين شاخصه براي تعيين منابع عرضه كالا چيست؟کیفیت یا حلیت؟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ج)هم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كيفيت مهم و مطلوب است و هم حلال و حرام بايد رعايت شود؛ نمي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توان به بهانة يكي، ديگري را رعايت نكرد</a:t>
            </a:r>
            <a:r>
              <a:rPr lang="en-US"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خریدخارج ازضابطه</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س)خريد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وسايل اداري، اقلام مصرفي براي معاونت ها بيش از نياز آن معاونت كه احتمال گران تر شدن آنها در آينده مي رود جايز است يا خير؟</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با اجازه مسئول صاحب اختيار قانوني باشد، جايز و در غير اينصورت جايز نيست و موجب ضمان است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خریدازشرکت خاطی واهل رانت</a:t>
            </a:r>
            <a:endPar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)ايجاد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برخي شركت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در سازمان، باعث نوعي رانت اقتصادي شده است و بعضاً برخي خريدها با كيفيت پايين</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تر يا قيمت برابر با سطح بازار به اين شركت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ارجاع داده مي</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شوند؛ اين مسئله چه حكمي دارد؟</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fa-IR" sz="1600" b="1" dirty="0" smtClean="0"/>
              <a:t>)</a:t>
            </a:r>
            <a:r>
              <a:rPr lang="en-US" sz="1600" b="1" dirty="0" smtClean="0"/>
              <a:t> </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برخلاف ضوابط و مقررات و موجب زيان يا ضرر سازمان باشد، خريد از آن شركت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جايز نيست</a:t>
            </a:r>
            <a:r>
              <a:rPr lang="en-US"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3" end="3"/>
                                            </p:txEl>
                                          </p:spTgt>
                                        </p:tgtEl>
                                        <p:attrNameLst>
                                          <p:attrName>style.visibility</p:attrName>
                                        </p:attrNameLst>
                                      </p:cBhvr>
                                      <p:to>
                                        <p:strVal val="visible"/>
                                      </p:to>
                                    </p:set>
                                    <p:anim calcmode="lin" valueType="num">
                                      <p:cBhvr additive="base">
                                        <p:cTn id="19"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29">
                                            <p:txEl>
                                              <p:pRg st="4" end="4"/>
                                            </p:txEl>
                                          </p:spTgt>
                                        </p:tgtEl>
                                        <p:attrNameLst>
                                          <p:attrName>style.visibility</p:attrName>
                                        </p:attrNameLst>
                                      </p:cBhvr>
                                      <p:to>
                                        <p:strVal val="visible"/>
                                      </p:to>
                                    </p:set>
                                    <p:anim calcmode="lin" valueType="num">
                                      <p:cBhvr additive="base">
                                        <p:cTn id="25" dur="500" fill="hold"/>
                                        <p:tgtEl>
                                          <p:spTgt spid="2252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2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29">
                                            <p:txEl>
                                              <p:pRg st="5" end="5"/>
                                            </p:txEl>
                                          </p:spTgt>
                                        </p:tgtEl>
                                        <p:attrNameLst>
                                          <p:attrName>style.visibility</p:attrName>
                                        </p:attrNameLst>
                                      </p:cBhvr>
                                      <p:to>
                                        <p:strVal val="visible"/>
                                      </p:to>
                                    </p:set>
                                    <p:anim calcmode="lin" valueType="num">
                                      <p:cBhvr additive="base">
                                        <p:cTn id="31" dur="500" fill="hold"/>
                                        <p:tgtEl>
                                          <p:spTgt spid="2252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2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29">
                                            <p:txEl>
                                              <p:pRg st="7" end="7"/>
                                            </p:txEl>
                                          </p:spTgt>
                                        </p:tgtEl>
                                        <p:attrNameLst>
                                          <p:attrName>style.visibility</p:attrName>
                                        </p:attrNameLst>
                                      </p:cBhvr>
                                      <p:to>
                                        <p:strVal val="visible"/>
                                      </p:to>
                                    </p:set>
                                    <p:anim calcmode="lin" valueType="num">
                                      <p:cBhvr additive="base">
                                        <p:cTn id="37" dur="500" fill="hold"/>
                                        <p:tgtEl>
                                          <p:spTgt spid="22529">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2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29">
                                            <p:txEl>
                                              <p:pRg st="8" end="8"/>
                                            </p:txEl>
                                          </p:spTgt>
                                        </p:tgtEl>
                                        <p:attrNameLst>
                                          <p:attrName>style.visibility</p:attrName>
                                        </p:attrNameLst>
                                      </p:cBhvr>
                                      <p:to>
                                        <p:strVal val="visible"/>
                                      </p:to>
                                    </p:set>
                                    <p:anim calcmode="lin" valueType="num">
                                      <p:cBhvr additive="base">
                                        <p:cTn id="43" dur="500" fill="hold"/>
                                        <p:tgtEl>
                                          <p:spTgt spid="22529">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2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555742"/>
            <a:ext cx="8208912"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خرید به قیمت بالاتر</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قيمتي بيش از آنچه جنس مذكور در عرف بازار دارد توسط طرف قرارداد به اداره پيشنهاد و قرارداد منعقد گردد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بيش از قيمت عادلانه بازار باشد و يا به كمتر از آن بتوان جنس را از بازار تهيه نمود در اين صورت اصل قراردادي كه منعقد شده نافذ نيست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خریداجناس بی کیفیت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سوال</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ماموری که مسئول خرید است ومی داند جنسی راکه دستورخریدش رابه او داده اند،كيفيت خوبي ندارد وظيفه اش چیست؟ وچنانچه اقدام به خرید نماید حکمش چیست؟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بايد خريدش بر اساس ضوابط و مقررات باشد و از خريد اجناس بي كيفيت اجتناب نمايد؛و اگر تعمّداخرید نماید ، حرام و موجب ضمان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2" end="2"/>
                                            </p:txEl>
                                          </p:spTgt>
                                        </p:tgtEl>
                                        <p:attrNameLst>
                                          <p:attrName>style.visibility</p:attrName>
                                        </p:attrNameLst>
                                      </p:cBhvr>
                                      <p:to>
                                        <p:strVal val="visible"/>
                                      </p:to>
                                    </p:set>
                                    <p:anim calcmode="lin" valueType="num">
                                      <p:cBhvr additive="base">
                                        <p:cTn id="19"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29">
                                            <p:txEl>
                                              <p:pRg st="3" end="3"/>
                                            </p:txEl>
                                          </p:spTgt>
                                        </p:tgtEl>
                                        <p:attrNameLst>
                                          <p:attrName>style.visibility</p:attrName>
                                        </p:attrNameLst>
                                      </p:cBhvr>
                                      <p:to>
                                        <p:strVal val="visible"/>
                                      </p:to>
                                    </p:set>
                                    <p:anim calcmode="lin" valueType="num">
                                      <p:cBhvr additive="base">
                                        <p:cTn id="25"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247629"/>
            <a:ext cx="8064896" cy="60462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خریدخارج ازضابطه</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خريد وسايل اداري، اقلام مصرفي براي معاونت ها بيش از نياز آن معاونت كه احتمال گران تر شدن آنها در آينده مي رود جايز است يا خير؟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با اجازه مسئول صاحب اختيار قانوني باشد، جايز و در غير اينصورت جايز نيست و موجب ضمان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خریدازشرکت خاطی واهل رانت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ايجاد برخي شركت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در سازمان، باعث نوعي رانت اقتصادي شده است و بعضاً برخي خريدها با كيفيت پايين</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تر يا قيمت برابر با سطح بازار به اين شركت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ارجاع داده مي</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شوند؛ اين مسئله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برخلاف ضوابط و مقررات و موجب زيان يا ضرر سازمان باشد، خريد از آن شركت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جايز نيست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305076"/>
            <a:ext cx="7920881"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خرید به قیمت بالاتر</a:t>
            </a:r>
          </a:p>
          <a:p>
            <a:pPr algn="ctr" rtl="1">
              <a:lnSpc>
                <a:spcPct val="150000"/>
              </a:lnSpc>
            </a:pP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قيمتي بيش از آنچه جنس مذكور در عرف بازار دارد توسط طرف قرارداد به اداره پيشنهاد و قرارداد منعقد گردد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بيش از قيمت عادلانه بازار باشد و يا به كمتر از آن بتوان جنس را از بازار تهيه نمود در اين صورت اصل قراردادي كه منعقد شده نافذ نيست</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خریداجناس بی کیفیت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)ماموری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که مسئول خرید است ومی داند جنسی راکه دستورخریدش رابه او داده اند،كيفيت خوبي ندارد وظيفه اش چیست؟ وچنانچه اقدام به خرید نماید حکمش چیست؟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بايد خريدش بر اساس ضوابط و مقررات باشد و از خريد اجناس بي كيفيت اجتناب نمايد؛و اگر تعمّداخرید نماید ، حرام و موجب ضمان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7" y="324312"/>
            <a:ext cx="6768753"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خریدکالاهای خارجی</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س)خريد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توليدات شركت هاي آمريكايي و اروپايي در صورتي كه براي ساخت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خريد كالاهاي وارداتي از كشورهاي غيراسلامي و استفاده از آنها باعث تقويت دولتهاي كافر و استعمارگر كه دشمن اسلام و مسلمين هستند، شود و ياقدرت مالي آنها را براي هجوم به سرزمين هاي اسلامي يا مسلمين در سرتاسر عالم، تقويت نمايد، واجب است كه مسلمانان از خريد و بكارگيري و استفاده از آنها اجتناب كنند، بدون اينكه فرقي بين كالايي با كالاي ديگر و دولتي با دولت ديگر از دولتهاي كافري كه دشمن اسلام و مسلمين هستند، وجودداشته باشد و اين حكم هم اختصاصي به مسلمانان ايران ندارد بديهي است در امر فوق چنانچه موضوع اهمي مطرح باشد كه خريد توليدات و بهره بري از آنها موجب رشد و بالندگي و تقويت سيستم توليدي و صنعتي و پيشرفت اقتصاد دولت اسلامي شود جايز و بلكه لازم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052736"/>
            <a:ext cx="8064896" cy="33855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س)مصرف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مصالح</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 كالاهاي غيرايراني در اجراي ساختمان، در صورت وجود مشابه ايراني ايراني، عليرغم تأكيدات مقام معظم رهبري</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(مدظله العالي)در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اين خصوص، توسط مجريان ساختمان چه حكمي دارد؟</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ج)همانگونه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 مقام معظم رهبري حضرت امام خامنه اي مدظله العالی فرمودند</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اصل در معماري اسلامي اين است كه افراد يك خانواده در آرامش اسلامي باشند و دغدغه ديده شدن توسط نامحرم و يا شنيده شدن توسط بيگانه را نداشته باشند </a:t>
            </a:r>
            <a:endPar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اين رو، بايد در سبك معماري اسلامي استقلال خانه لحاظ شود و نيز تدبيري انديشده شود كه افراد در ترددها و نشست و برخاست</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كمتر دچار آسيب اخلاقي شده و از افتادن در مفاسد و آلودگي ها مصون بمانند</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لذا دستگاههاي مسئول در رابطه با ساخت و ساز موظف اند زمينه هاي وقوع در گناه را برطرف نموده و فضاي مناسب جهت حفظ دين و رعايت تقوي را براي مردم فراهم سازند</a:t>
            </a:r>
            <a:endPar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003909"/>
            <a:ext cx="8022282" cy="49398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لذا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 اين اساس در رابطه با سوال</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مذكور چند نكته تقديم مي گردد                                                 </a:t>
            </a:r>
            <a:endPar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1-ضوابط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اداري و الزامات فني در ساخت و ساز، آنچه را كه قانون و دستگاههاي مسئول لازم الاجراء دانسته اند شرعاً بايد رعايت شود، و در صورت عدم رعايت و بروز خسارت، فرد مقصّر ضامن است                           </a:t>
            </a:r>
            <a:endPar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2-زمين هايي كه محل اجراي طرحهاي ساختماني است، بايد از نظر مالكيت براي متصرف مباح باشد و ساخت و ساز در ملك غير و يا اراضي دولتي بدون رضايت مالك يا متصديان امر، جايز نيست، لذا بايد قبل از هر اقدام اجرائي، تكليف مالكيت اراضي محل اجراي طرح هاي ساختماني از نظر شرعي شفاف و روشن شود</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3-مفاد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قرارداد ساخت و ساز و شرائط ضمن آن بايد از سوي طرفين رعايت شود و تخلّف جايز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نيست</a:t>
            </a:r>
          </a:p>
          <a:p>
            <a:pPr algn="ctr" rtl="1">
              <a:lnSpc>
                <a:spcPct val="150000"/>
              </a:lnSpc>
            </a:pP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4-در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اماكن مسكوني ـ اداري ـ تجاري، تفريحي و خدماتي، بايد در هر صورت و با هر شرائط موازين شرعي توسط استفاده كنندگان رعايت شود و شرائط نامناسب ساختمان و فضا، عذر شرعي براي انجام گناه و معصيت نيست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5-كارمندان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 كاركنان بايد براساس قوانين و مقرّرات و اخلاق اسلامي با مراجعه كنندگان برخورد نمايند، و دريافت و پرداختها بايد طبق مقررات و قراردادهاي منعقده انجام گيرد و قبول هر گونه هديه از مراجعه كنندگان به هر عنوان جايز نيست، زيرا باعث فساد و سوءظن مي</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ـ </a:t>
            </a:r>
            <a:r>
              <a:rPr lang="fa-IR"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رشوه حرام است و واجب است كسي كه آن را دريافت كرده به صاحبش برگرداند و حق تصرّف در آن را ندارد</a:t>
            </a:r>
            <a:r>
              <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5" y="1116400"/>
            <a:ext cx="8580275" cy="42088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س)در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صورتي كه كالاي ايراني كيفيت لازم را نداشته باشد و فرد از خريد آن متحمل ضرر و زيان گردد و يا ضريب امنيت آن خيلي پايين باشد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آيا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مي توان اقدام به خريد كالاي خارجي نمود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توجه به عدم تحريم كالاهاي خارجي، در صورت ورود از طريق مبادي قانوني استفاده اشكال ندارد، ولي بهتر است توليد داخل تقويت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a:t>
            </a: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س)خريد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 فروش لوازم خانگي خارجي با توجه به تاكيدات مقام معظم رهبري</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(مدظله العالي)</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 حمايت از توليد داخلي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هر نوع داد و ستد و استفاده از كالاي خارجي در صورتي كه موجب تضعيف كالاي ايراني و ضربه به اقتصاد نظام اسلامي شود جايز نيست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سايت ليدر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748881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4" end="4"/>
                                            </p:txEl>
                                          </p:spTgt>
                                        </p:tgtEl>
                                        <p:attrNameLst>
                                          <p:attrName>style.visibility</p:attrName>
                                        </p:attrNameLst>
                                      </p:cBhvr>
                                      <p:to>
                                        <p:strVal val="visible"/>
                                      </p:to>
                                    </p:set>
                                    <p:animEffect transition="in" filter="wheel(1)">
                                      <p:cBhvr>
                                        <p:cTn id="22"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1124744"/>
            <a:ext cx="7560840" cy="3323987"/>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کنترل اموال</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)اموالي براي تحويل به رده يا كاربر، تحويل ردة اصلي مي‌گردد، مسئول آماد رده اموال را به دلايل گوناگون در انبار يا مجموعه خود نگهداري مي‌كند، آيا چنين اقدامي جايز است                                                                                                                                                        ج) درصورتي‌كه در محدودة اختيارات او باشد، جايز است.                                                                                                                                                                                                                                                                                                      </a:t>
            </a: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9" y="377735"/>
            <a:ext cx="806955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س)در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برخي موارد به علت عدم داشتن تخصص كافي كارشناس آماد و تصميم</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گيري اشتباه، كالاي قابل استفاده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 از سازمان خارج مي</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حكم شرعي اين مطلب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فرض مذكور، كارشناس ضامن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a:t>
            </a:r>
          </a:p>
          <a:p>
            <a:pPr algn="ctr" rtl="1">
              <a:lnSpc>
                <a:spcPct val="150000"/>
              </a:lnSpc>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)ثبت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كالا يا وسايلي كه ارزش چنداني ندارد و شايد اسراف در وقت و وسايل ديگر باشد، چه حكمي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ثبت براي حسابرسي و پاسخ</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گويي در آينده ضرورت داشته باشد، بايد انجام شود و دراين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 مصداق اسراف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303895"/>
            <a:ext cx="871296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خطادر برآورد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خسارات وارده ناشی از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خطا در برآورد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،ضمان بعهده کیست؟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برآورد با نظر كارشناسي، با دقت و بدون قصور باشد، خسارت متوجه كسي نيست، درغيراين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 برآوردكنندگان ضامن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اند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71210"/>
            <a:ext cx="858695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خسارت به بیت المال</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ازروی سهل انگاری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خسارت واردکردن به بيت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به خاطر سهل انگاری درنگهداری آن ، چه حکمی دارد؟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)كوتاهي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نگهداري از بيت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 جايز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نیست ودر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 خسارت، فرد مقصر ضامن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)ورود خسارات  به خاطرعدم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رعايت كامل استانداردهاي فني و ايمني در توليد محصولات دفاعي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چه حکمی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عدم رعايت ضوابط قانوني بدون عذر موجه جايز نيست و در صورت خسارت، فرد متخلف علاوه بر استحقاق مجازات، ضامن پرداخت خسارت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0128" y="679709"/>
            <a:ext cx="844235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)استهلاك</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از بين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بردن، فاسدكردن و ابطال ابزار و وسايل كار توسط كاركنان، به صورت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غيرعمدي، چه حكمي دارد؟ اين ضرر چگونه جبران مي</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اتلاف و افساد و ابطال عمومي موجب ضمان است، مگر آنكه نسبت به اين امور هيچ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گونه قصور و تقصيري نداشته باشد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س)آسیب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وخساراتی که به خاطر تاخیردرتوزیع بموقع كالا يا اجناس پیش می آید به عهده کیست؟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چنانچه آسيب</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ديدن كالا يا اجناس، منتسب به قصور يا تقصير نگهدارنده کالاباشد، مطابق قوانين و مقررات مسئول خواهد بود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663971"/>
            <a:ext cx="8001889" cy="45498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ناهماهنگی</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کیفیت ودریافت وجه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)جيرة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لباس كاركنان كيفيت ندارد، به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طوري كه پس از تحويل، بعد از مدت كوتاهي ازبين مي</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رود، ولي هزينه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 كه محاسبه مي</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گردد براي البسة درجه يك است، چه حكمي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ج)كيفيت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البسه بايد متناسب هزينة محاسبه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شده باشد و هيچ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گونه تغيير و تبديلي كه موجب افت كيفيت شود، جايز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495300"/>
            <a:ext cx="8515672" cy="3970318"/>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پرداخت دیون بیت المال</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ديون به بيت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موارد مختلفي كه عمداً يا سهواً پيش می آيد راچگونه می توان پرداخت نمود؟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ديون يا عين اموال بيت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 بايد حتماً به حساب همان اداره واريز گردد؛ و در صورت عدم امكان يا عسر و حرجي بودنِ رساندن به حساب همان اداره، بايد به حساب عمومي بيت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 واريز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3323987"/>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مناقصه ومزایده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مزايده برخي از خودروها بعضاً باطري، لاستيك و ساير لوازم داخلي خودرو جابه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 مي</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حكم شرعي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ج)درصورتي</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 به رؤيت يا اطلاع خريدار برسد و با رضايت خريداري كند، مانعي ندارد</a:t>
            </a:r>
            <a:r>
              <a:rPr lang="en-US" b="1" dirty="0"/>
              <a:t>.</a:t>
            </a:r>
            <a:endParaRPr lang="en-US" dirty="0"/>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53588"/>
            <a:ext cx="8856984"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توزیع</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defRPr/>
            </a:pP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دادن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اجناس و اقلام پشتيباني بيش از سهمية سازماني رده</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چه حکمی دارد</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ج)جايز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نيست؛ مگر در شرايط اضطراري و با اجازة فرمانده يا مسئول صاحب</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اختيار سازماني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defRPr/>
            </a:pP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)درآشپزخانه</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هاي برخي مراكز اغلب مواقع غذا اضافه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آيد وآن را دور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ريزند، حكم آن چيست؟</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چنانچه امكان نگهداري و استفاده از آن</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وجود داشته باشد، دور ريختن آن</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جايز نيست و درغيراين</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 واجب است كه براي آن تدبيري از جانب مسئولان انديشيده شود تا جلوي اسراف گرفته شود</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defRPr/>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)غذاهايي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 در مراكز نظامي پخت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براساس نُرم مصرفي است كه داده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 اما با اين حال خيلي از مواقع به دلايلي غذا اضافه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آيد، دور ريختن آن چه حكمي دارد؟</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دور ريختن جايز نيست، ولي استفادة شخصي چنانچه منع قانوني نداشته باشد، با اجازة مقام مسئول اشكال ندارد</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توان داروهايي را كه پزشك در مراكز نظامي به مريض مي</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دهد، در صورت اضافه</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آمدن، براي خانواده مصرف كرد؟</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قانوني براي برگرداندن داروهاي اضافه وجود ندارد، اشكالي نيست</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harsh" dir="t"/>
            </a:scene3d>
            <a:sp3d extrusionH="57150" prstMaterial="matte">
              <a:bevelT w="63500" h="12700" prst="angle"/>
              <a:contourClr>
                <a:schemeClr val="bg1">
                  <a:lumMod val="65000"/>
                </a:schemeClr>
              </a:contourClr>
            </a:sp3d>
          </a:bodyPr>
          <a:lstStyle/>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ميتوان به كسانيكه با خودرو شخصي خود بعضي كارهاي سازمان را انجام ميدهند از كارت سوخت سازمان كمك كرد؟</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فرض سؤال، اگر انجام اين كار منع قانوني نداشته و با اجازه و تدبير فرمانده يا مسئول صاحب اختيار قانوني باشد، اشكال ندارد.</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)دادن طرحهاي عملياتي براي تمامكردن موجودي چه حكمي دارد؟</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طرح مطلوب و نياز و براساس مقررات باشد، اشكال ندارد، ولي دادن طرحهاي غيركارشناسي و غيرمورد نياز فعلي، فقط به بهانة تمام كردن بودجه شرعاً جايز نيست و مصرفكردن بيتالمال در آن موارد گاهي موجب ضمان است.</a:t>
            </a:r>
          </a:p>
          <a:p>
            <a:pPr algn="ctr">
              <a:lnSpc>
                <a:spcPts val="6000"/>
              </a:lnSpc>
              <a:defRPr/>
            </a:pPr>
            <a:endParaRPr lang="en-US" sz="4000" b="1" kern="0" dirty="0">
              <a:ln/>
              <a:solidFill>
                <a:schemeClr val="accent3"/>
              </a:solidFill>
              <a:cs typeface="B Titr" pitchFamily="2" charset="-78"/>
            </a:endParaRPr>
          </a:p>
        </p:txBody>
      </p:sp>
    </p:spTree>
    <p:extLst>
      <p:ext uri="{BB962C8B-B14F-4D97-AF65-F5344CB8AC3E}">
        <p14:creationId xmlns:p14="http://schemas.microsoft.com/office/powerpoint/2010/main" val="2573609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آمادرسانی</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اماکن آماد</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)ايجاد بنه در مكانهايي كه مزاحمت براي مردم منطقه دارد، جايز است؟</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جايز نيست، مگر در شرايط اضطرار مثل زمان جنگ كه هيچ چارة ديگري نباشد، درغيراينصورت نياز به اذن حاكم شرع دارد.</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روش های آمادرسانی</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)در روشهاي آمادرساني كه مصوب است، اگر ضرر و زيان بيشتري به بيتالمال وارد شود، ميتوان روش ديگري كه مصوب نيست، ولي هزينة كمتري دارد، اجرا كرد يا خير؟</a:t>
            </a: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بدون هماهنگي مقامات مافوق جايز نيست، ولي بايد براي جلوگيري از ضرر به بيتالمال، طرح و ايدة درست و مناسب را به اطلاع مافوق رساند.</a:t>
            </a:r>
          </a:p>
        </p:txBody>
      </p:sp>
    </p:spTree>
    <p:extLst>
      <p:ext uri="{BB962C8B-B14F-4D97-AF65-F5344CB8AC3E}">
        <p14:creationId xmlns:p14="http://schemas.microsoft.com/office/powerpoint/2010/main" val="1334982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692150"/>
            <a:ext cx="828092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نگهداری،تعمیر،بازسازی ونوسازی</a:t>
            </a:r>
          </a:p>
          <a:p>
            <a:pPr algn="ctr" rtl="1">
              <a:lnSpc>
                <a:spcPct val="1500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)فردي در كارخانهاي كار ميكند، از وظايف او، تعويض وسايلي است كه بر اثر كار زياد، فرسوده شده است. در برخي موارد، اگرچه كيفيت آنها تنزل كرده، باز هم قابل بهرهبرداري است؛ دراينصورت، حکم تعويض آنها چیست؟  </a:t>
            </a:r>
          </a:p>
          <a:p>
            <a:pPr algn="ctr" rtl="1">
              <a:lnSpc>
                <a:spcPct val="1500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بهطوركلي، وسيلهاي كه قابل استفاده است، چنانچه تعويض آن تأثيري در كيفيت يا سرعت كار داشته باشد، يا موجب جلوگيري از بروز برخي خسارتها شود، بهگونهاي كه هزينة تعويض را جبران ميكند، اسراف نيست و اشكال ندارد؛ ولي دورانداختن آن وسيله درصورتيكه قابل استفاده (در جاي ديگر) يا قابل فروش است، جايز نيست.</a:t>
            </a:r>
          </a:p>
          <a:p>
            <a:pPr algn="ctr" rtl="1">
              <a:lnSpc>
                <a:spcPct val="150000"/>
              </a:lnSpc>
              <a:defRPr/>
            </a:pP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ميتوان به اين دليل كه تجهيزات پيشرفتهتري در يك زمينه بهويژه در تسليحات جنگي توليد شده، تجهيزات قبلي را تعمير نكرد يا به نگهداري آن اهميتي نداد و از رده خارج كرد؟</a:t>
            </a:r>
          </a:p>
          <a:p>
            <a:pPr algn="ctr" rtl="1">
              <a:lnSpc>
                <a:spcPct val="1500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صورت نياز بايد تجهيزات قبلي را نگهداري و تعمير كرد، مگر اينكه شرايط اقتضا كند از رده خارج شود كه دراينصورت بايد به بهترين وجه در جايي ديگر از آن بهرهبرداري كرد.</a:t>
            </a:r>
          </a:p>
        </p:txBody>
      </p:sp>
    </p:spTree>
    <p:extLst>
      <p:ext uri="{BB962C8B-B14F-4D97-AF65-F5344CB8AC3E}">
        <p14:creationId xmlns:p14="http://schemas.microsoft.com/office/powerpoint/2010/main" val="836316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6)</a:t>
            </a:r>
            <a:r>
              <a:rPr lang="fa-IR" sz="7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آماد </a:t>
            </a: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وپشتیبانی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323528" y="0"/>
            <a:ext cx="8415936" cy="6832640"/>
          </a:xfrm>
          <a:prstGeom prst="rect">
            <a:avLst/>
          </a:prstGeom>
        </p:spPr>
        <p:txBody>
          <a:bodyPr wrap="square">
            <a:spAutoFit/>
          </a:bodyPr>
          <a:lstStyle/>
          <a:p>
            <a:pPr algn="ctr" rtl="1">
              <a:lnSpc>
                <a:spcPct val="150000"/>
              </a:lnSpc>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تبدیل اقلام سازمان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آيا مي‌شود اقلامي را كه در سازمان در شرف تاريخ انقضا است و مصرف ندارد آنها را به پرسنل واگذار كرد و يا آنها را با تخفيف فروخت و يا تبديل به احسن كرد؟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درصورتي‌كه به مصلحت سازمان باشد و باعث جلوگيري از هَدَر رفتن بيت‌المال شود، با اجازة مقام مسئول اشكال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تجهيزات ساختمان و امكاناتي كه دراختيار نيروي سازمان هست و هنوز مي‌شود از آنها كار كشيد و يا بهينه‌سازي كرد، آيا افراد مجاز هستند آنها را دور ريخته و وسايل مدرن و جديد و نو جايگزين آنها نمايند؟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اقلام مذكور به‌گونه‌اي فرسوده شده كه اصطلاحاً خارج از رده تلقّي مي‌شوند و موجب ركود در كارايي سازمان مي‌گردند و با تدبير و تشخيص فرمانده يا مسئول صاحب اختيار قانوني جايگزين گردد اشكال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5925852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86536" y="998730"/>
            <a:ext cx="8505944" cy="3656386"/>
          </a:xfrm>
          <a:prstGeom prst="rect">
            <a:avLst/>
          </a:prstGeom>
        </p:spPr>
        <p:txBody>
          <a:bodyPr wrap="square">
            <a:spAutoFit/>
          </a:bodyPr>
          <a:lstStyle/>
          <a:p>
            <a:pPr algn="ctr" rtl="1">
              <a:lnSpc>
                <a:spcPct val="150000"/>
              </a:lnSpc>
              <a:spcBef>
                <a:spcPct val="20000"/>
              </a:spcBef>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جابجایی اقلام سازمان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spcBef>
                <a:spcPct val="20000"/>
              </a:spcBef>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از پارچه نوشته ها و بنر وامثال آن در صورتي كه مورد استفاده سازمان نباشد به مكان هاي ديگر امثال مساجد و حسينيه هاي بيرون از سازمان استفاده نماييم؟</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Bef>
                <a:spcPct val="20000"/>
              </a:spcBef>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از بنر هاي مناسبتي كه ديگر قابل استفاده در سازمان نيست، در خارج از سازمان اگر با اجازه مسئول قانوني صاحب اذن باشد، اشكال ندارد.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437680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66843"/>
            <a:ext cx="8424936" cy="5539978"/>
          </a:xfrm>
          <a:prstGeom prst="rect">
            <a:avLst/>
          </a:prstGeom>
        </p:spPr>
        <p:txBody>
          <a:bodyPr wrap="square">
            <a:spAutoFit/>
          </a:bodyPr>
          <a:lstStyle/>
          <a:p>
            <a:pPr algn="ctr" rtl="1">
              <a:lnSpc>
                <a:spcPct val="150000"/>
              </a:lnSpc>
              <a:spcBef>
                <a:spcPct val="20000"/>
              </a:spcBef>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تغذیه وپذیرایی  </a:t>
            </a:r>
          </a:p>
          <a:p>
            <a:pPr algn="ctr" rtl="1">
              <a:lnSpc>
                <a:spcPct val="150000"/>
              </a:lnSpc>
              <a:spcBef>
                <a:spcPct val="20000"/>
              </a:spcBef>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س)معمولاً مقداري غذا در ظرف كاركنان يا در آشپزخانه اضافه مي‌آيد براي جلوگيري از اسراف چه بايد كرد؟ ج) اگر نگهداري آن براي استفاده بدون فاسد شدن ممكن باشد بايد حفظ شود و اگر ممكن نباشد در صورت امكان قبل از فاسد شدن آن به افرادي كه مصرف مي‌كنند داده شود و اگر آن هم ممكن نباشد در ظرف مخصوصي جهت خوراك حيوانات جمع‌آوري شود و از ريختن آن به سطلهاي زباله خودداري شود و بايد هنگام پختن هم دقت كنند كه بيش از اندازه نپزند و بايد به متصديان تهيه غذا دائماً تذكر داده شود كه از اسراف و تبذير پرهيز كنند.</a:t>
            </a:r>
          </a:p>
          <a:p>
            <a:pPr algn="ctr" rtl="1">
              <a:lnSpc>
                <a:spcPct val="150000"/>
              </a:lnSpc>
              <a:spcBef>
                <a:spcPct val="20000"/>
              </a:spcBef>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بی دقتی درپخت غذاتوسط آشپز</a:t>
            </a:r>
          </a:p>
          <a:p>
            <a:pPr algn="ctr" rtl="1">
              <a:lnSpc>
                <a:spcPct val="150000"/>
              </a:lnSpc>
              <a:spcBef>
                <a:spcPct val="20000"/>
              </a:spcBef>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بعضي مواقع آشپزها غذا را خوب نمي‌پزند و مواد و هزينه را حيف و ميل مي‌كنند حكم آن چيست؟ ج) عدم دقت در طبخ غذا و حيف و ميل‌كردن مواد غذايي، اگر از روي عمد باشد حرام و موجب ضمان است.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47118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80928"/>
            <a:ext cx="8496944" cy="1143000"/>
          </a:xfrm>
        </p:spPr>
        <p:txBody>
          <a:bodyPr>
            <a:noAutofit/>
          </a:bodyPr>
          <a:lstStyle/>
          <a:p>
            <a:pPr>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عدم رعایت بهداشتی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 خوراندن مواد غذايي فاسد يا نزديك به فاسد به نيروها جهت جلوگيري از اسراف در بيت‌المال چه حکمی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خوراندن غذاي فاسد به ديگران جايز نيست و چنانچه ضرري به نيروها وارد شود، موجب ضمان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326022714"/>
      </p:ext>
    </p:extLst>
  </p:cSld>
  <p:clrMapOvr>
    <a:masterClrMapping/>
  </p:clrMapOvr>
  <p:transition>
    <p:newsfla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تبعیض درپخت یاتوزیع غذا</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آشپز و يا كسي كه غذا پخش مي كند بين نفرات تبعيض قائل شود شرعاً چه حكمي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تبعيض موجب تضييع حق افراد يا بيت المال گردد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سفارش‌كردن به آشپز براي پخت غذاي سفارشي ويژة مسئولان يا هر فرد ديگر يا خود آشپزها و عناصر اجرايي خارج از فرم غذايي روزانه چه حكمي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موجب تبعيض و بي‌عدالتي يا خلاف مقررات باشد، جايز نيست.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62587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784976" cy="5996260"/>
          </a:xfrm>
        </p:spPr>
        <p:txBody>
          <a:bodyPr>
            <a:noAutofit/>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استفاده ازفیش غذای باطل</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س)تعدادي فيش غذا كه قبلاً تحويل اينجانب شده بود نزد من باقي مانده و تاريخ آن گذشته و ديگر اعتبار ندارد، آيا مي‌توانم با تغيير تاريخ و ارائه آن، نسبت به دريافت غذا اقدام كنم؟</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از فيش هايي كه از اعتبار ساقط شده اند براي دريافت غذا جايز نيست و غذايي كه با آن‌ها گرفته مي شود غصب است و تصرّف در آن حرام و موجب ضمان قيمت آن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8287018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442494"/>
            <a:ext cx="8208912"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لباس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1-استفاده ازلباس نظامی برای بازنشستگان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س)استفاده ازلباس نظامی برای بازنشستگان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اساس ماده 218 قانون مقررات استخدامي سپاه پاسداران انقلاب اسلامي: « پرسنل بازنشسته حق استفاده از لباس مخصوص نظامي را نداشته ، مگر در موارد خاص كه استفاده از لباس نظامي توسط فرماندهي كل سپاه مشخص مي گردد.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243616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184671"/>
            <a:ext cx="8640960"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استفاده ازبن لباس درغیر لباس</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بن لباسی جهت خرید البسه دراختیار افرادقرارمی گیرد،آیا می تواننددرغیرلباس هزینه کنند مثلا به جای آن برای همسرانشان لباسی بخرند؟                                                                                                                        ج)اگر واگذاري بن كت و شلوار به منظور خاص و يكنواحتي لباس كاركنان باشد، مصرف نمودن آن در غير مورد اعلام شده خلاف مقررات بوده و اشكال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س)در سپاه هر از گاهي لباسي به افراد مي دهند، اگر بجاي لباس پول آن را بدهند و آن پول را طرف در جاي ديگري بغير از لباس هزينه كند،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فرض سوال اگر مقررات سازماني فرد را با اعطاي اين مبلغ ملزم به خريد لباس كرده باشد، تخلف از آن جايز نيست،والا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5943651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42475"/>
            <a:ext cx="8496944"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هدیه ویافروش سهمیه البسه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س)لوازم مصرفي از قبيل لباس و كفش  كه جنبه استفاده در محل كار و بيرون دارد آيا اشخاص مي توانند آنها را بفروشند؟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ج)لوازم مصرفي مذكور جزء مزاياي حقوق است كه به اشخاص تعلق مي گيرد، لذا در صورت عدم مغايرت با ضوابط و مقررات مي تواند به ديگران هديه دهد و يا بفروشد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فروش جيره اضافي لباس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فروش البسه نظامي كه به كاركنان نظامي براي خدمت به آنها سپرده شده است اگر ضوابط و مقررات منع نكرده باشد در صورت عدم سوء استفاده از آن اشكال ندارد و چنانچه از نظر سازمان مربوطه غير مجاز باشد، ممنوع مي باشد.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983857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124744"/>
            <a:ext cx="809429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كاركنان سپاه مجازند؛ سهميه البسه سازماني (جيره سالانه) دريافتي از «ساتر» را در موردي كه خودشان نياز به استفاده از آنها ندارند؛ به افراد نيازمند از همكاران بفروشند يا نه؟حکم خمس آن چه می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ج)البسه مذكور جزء مزايا و همانند حقوق است كه به اشخاص تعلّق مي گيرد لذا در صورت عدم نياز مي تواند به ديگر همكاران نظامي خود بفروشد و همچنين اگر استفاده كرده باشد خمس ندارد و اگر به هيچ وجه استفاده نشده باشد در سر سال خمسي متعلّق خمس مي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6901714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80928"/>
            <a:ext cx="8496944" cy="1143000"/>
          </a:xfrm>
        </p:spPr>
        <p:txBody>
          <a:bodyPr>
            <a:noAutofit/>
          </a:bodyPr>
          <a:lstStyle/>
          <a:p>
            <a:pPr>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a:t>
            </a: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خودروی سازمانی</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1/1-ا</a:t>
            </a: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ستفاده خارج ازضابطه</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س1)بعضي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مسئولين براي سركشي از زيرمجموعه هاي تحت امر با خودرو سازماني و حكم به مأموريت مي روند ولي در مسير مأموريت با والدين و يا بستگان خود ديدار و گفتگو مي كنند ،حکم آن چیست؟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ج)اگر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مستلزم اضافه ماندن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سفر بنام مأموريت نباشد و نیز موجب لطمه خوردن اصل مأموريت نگردد،جایزاست چنانکه در استفاده از خودرو اگربقدري جزئي باشد كه شرائط بيانگر اذن در اين مقدار به كاركنان است اشكال ندارد ولي استفاده بيشتر بايد با اذن كسي كه حق اذن دارد باشد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397971"/>
            <a:ext cx="8712968"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استفاده از لباس سازمانی خارج ازمحل کار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حكم استفاده از البسه سازماني اعم از كفش و لباس كار و جوراب كه سازمان براي استفاده همكاران در ساعات اداري و ماموريت هاي سپاه پيش بيني كرده ، خارج از محل كار و براي امور شخصي چه حكمي دارد؟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ورود اعضاء نيروهاي مسلح با لباس نظامي به اماكن غير نظامي ، اماكن عمومي مانند كافه تريا ، رستورانها، سينماها و ديگر محل هاي نامناسب(جز در موارد اجبار از قبيل مسافرتها و ماموريت هاي رزمي) ممنوع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443834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722313"/>
            <a:ext cx="8690627"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استفاده از البسه نظامي يا غير نظامي كه جهت استفاده سازماني واگذار مي شود در غير سازمان چه حکمی دارد؟ </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ج)استفاده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ازالبسه نظامی وغیر نظامی که جهت استفاده سازمانی واگذار می شود درغیرسازمان جایز نمی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باشد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س)استفاده شخصي كاركنان كفش نظامي در غير محل كار چه حکمی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استفاده در غير از محل‌كار از سوي‌سازمان نهي شده باشد و يا لباس مربوط به بيت‌المال باشد، جايزنيست امااگر مغاير با ضوابط و مقررات نباشد، اشكال ندارد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س)در برخي از همايش ها مثل كوهپيمايي، لباس ورزشي به افراد هديه داده اند كه بنا به دلايل ظاهري براي استفاده در فعاليت هاي ورزشي در داخل سازمان مي باشد، استفاده از اين وسايل در خارج از سازمان  به صورت شخصي چه حكمي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ج)استفاده از لوازم ورزشي كه براي ساعات ورزش داده شده است، در غير ساعات ورزش اداري، بستگي به ضوابط و مقررات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7290045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2529">
                                            <p:txEl>
                                              <p:pRg st="3" end="3"/>
                                            </p:txEl>
                                          </p:spTgt>
                                        </p:tgtEl>
                                        <p:attrNameLst>
                                          <p:attrName>style.visibility</p:attrName>
                                        </p:attrNameLst>
                                      </p:cBhvr>
                                      <p:to>
                                        <p:strVal val="visible"/>
                                      </p:to>
                                    </p:set>
                                    <p:anim calcmode="lin" valueType="num">
                                      <p:cBhvr additive="base">
                                        <p:cTn id="30"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2529">
                                            <p:txEl>
                                              <p:pRg st="5" end="5"/>
                                            </p:txEl>
                                          </p:spTgt>
                                        </p:tgtEl>
                                        <p:attrNameLst>
                                          <p:attrName>style.visibility</p:attrName>
                                        </p:attrNameLst>
                                      </p:cBhvr>
                                      <p:to>
                                        <p:strVal val="visible"/>
                                      </p:to>
                                    </p:set>
                                    <p:anim calcmode="lin" valueType="num">
                                      <p:cBhvr additive="base">
                                        <p:cTn id="36" dur="500" fill="hold"/>
                                        <p:tgtEl>
                                          <p:spTgt spid="22529">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252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2529">
                                            <p:txEl>
                                              <p:pRg st="6" end="6"/>
                                            </p:txEl>
                                          </p:spTgt>
                                        </p:tgtEl>
                                        <p:attrNameLst>
                                          <p:attrName>style.visibility</p:attrName>
                                        </p:attrNameLst>
                                      </p:cBhvr>
                                      <p:to>
                                        <p:strVal val="visible"/>
                                      </p:to>
                                    </p:set>
                                    <p:anim calcmode="lin" valueType="num">
                                      <p:cBhvr additive="base">
                                        <p:cTn id="42" dur="500" fill="hold"/>
                                        <p:tgtEl>
                                          <p:spTgt spid="22529">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252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556792"/>
            <a:ext cx="813690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لباسها كهنه شده باشند و امكان استفاده در محل كار نباشد مي توان در كار شخصي استفاده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صورت عدم منع سازمان از استفاده شخصي از لباس هاي مندرس و همچنين تعويض آنها با لباس هاي ديگر نظامي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4391174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03663"/>
            <a:ext cx="858695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دادن لباس هاي فرسوده سپاه به افرادنیازمند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لباسهاي سپاهي از رده خارج را مي شود به كارگران توليدي، يا اشخاص مستضعف و افراد متفرقه بصورت رايگان و يا پولي داد؟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ج)دادن لباس هاي فرسوده سپاه به كارگران و افراد مستضعف اشكال ندارد، ولي بايد توجّه داشت كه حفظ حرمت و حيثيت سپاه نيز واجب است و لذا اگر پوشيدن لباس سپاه توسّط كارگران و برخي افراد در انظار عمومي و عرف آنان را سپاهي نشان دهد و موجب وهن و استهزاء براي سپاه شود در اين صورت جايز نيست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استفاده از كفش سازماني يا بخشيدن به فردي بيرون از سازمان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درصورتي كه خلاف مقررات نباشد و مورد سوء استفاده قرار نگيرد اشكال ندارد.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0023814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2529">
                                            <p:txEl>
                                              <p:pRg st="2" end="2"/>
                                            </p:txEl>
                                          </p:spTgt>
                                        </p:tgtEl>
                                        <p:attrNameLst>
                                          <p:attrName>style.visibility</p:attrName>
                                        </p:attrNameLst>
                                      </p:cBhvr>
                                      <p:to>
                                        <p:strVal val="visible"/>
                                      </p:to>
                                    </p:set>
                                    <p:anim calcmode="lin" valueType="num">
                                      <p:cBhvr>
                                        <p:cTn id="23"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252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2529">
                                            <p:txEl>
                                              <p:pRg st="4" end="4"/>
                                            </p:txEl>
                                          </p:spTgt>
                                        </p:tgtEl>
                                        <p:attrNameLst>
                                          <p:attrName>style.visibility</p:attrName>
                                        </p:attrNameLst>
                                      </p:cBhvr>
                                      <p:to>
                                        <p:strVal val="visible"/>
                                      </p:to>
                                    </p:set>
                                    <p:anim calcmode="lin" valueType="num">
                                      <p:cBhvr>
                                        <p:cTn id="31" dur="1000" fill="hold"/>
                                        <p:tgtEl>
                                          <p:spTgt spid="22529">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22529">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22529">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22529">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2529">
                                            <p:txEl>
                                              <p:pRg st="5" end="5"/>
                                            </p:txEl>
                                          </p:spTgt>
                                        </p:tgtEl>
                                        <p:attrNameLst>
                                          <p:attrName>style.visibility</p:attrName>
                                        </p:attrNameLst>
                                      </p:cBhvr>
                                      <p:to>
                                        <p:strVal val="visible"/>
                                      </p:to>
                                    </p:set>
                                    <p:anim calcmode="lin" valueType="num">
                                      <p:cBhvr>
                                        <p:cTn id="39" dur="1000" fill="hold"/>
                                        <p:tgtEl>
                                          <p:spTgt spid="22529">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22529">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22529">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546095"/>
            <a:ext cx="7833140" cy="58554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نپوشیدن لباس مصوب</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كاركنان به عنوان اعتراض به درجه خود مي‌توانند برخلاف آئين‌نامه انضباطي درجه مصوب خود را نصب ننمايند؟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ج)خير بايد طبق آيين‌نامه مربوطه عمل نمايند و نيز پيگير اعتراض خود باشند.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حکم کسانی که بعد از استخدام شدن، نسبت به پوشش لباس ، اظهار بي‌علاقگي نموده ورعایت ضوابط ومقررات مربوطه رانمی کنند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موظف به رعایت  مقررات هستند و تخلف از آن جايز نيست.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067212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406317"/>
            <a:ext cx="7994650"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واگذاری لباس به دیگران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س)واگذاری لباس(ساتر) به دیگران چه حکمی 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ج)البسه مذكور (ساتر) جزء مزايا و همانند حقوق است كه به اشخاص تعلق مي‌گيرد، لذا در صورت عدم نياز مي تواند به ديگران هديه دهد يا بفروشد البته هديه دادن يا فروختن به افرادِ ديگر بايد مغاير با ضوابط و مقررات نباشد.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2778370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6247864"/>
          </a:xfrm>
          <a:prstGeom prst="rect">
            <a:avLst/>
          </a:prstGeom>
        </p:spPr>
        <p:txBody>
          <a:bodyPr wrap="square">
            <a:spAutoFit/>
          </a:bodyPr>
          <a:lstStyle/>
          <a:p>
            <a:pPr algn="r"/>
            <a:r>
              <a:rPr lang="en-U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8000" dirty="0" smtClean="0">
                <a:latin typeface="IranNastaliq" pitchFamily="18" charset="0"/>
                <a:cs typeface="B Nazanin" pitchFamily="2" charset="-78"/>
              </a:rPr>
              <a:t> </a:t>
            </a:r>
          </a:p>
          <a:p>
            <a:pPr>
              <a:lnSpc>
                <a:spcPct val="150000"/>
              </a:lnSpc>
            </a:pPr>
            <a:r>
              <a:rPr lang="fa-IR" sz="80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ارواحنا له الفداء </a:t>
            </a:r>
          </a:p>
          <a:p>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8000" dirty="0" smtClean="0">
                <a:latin typeface="IranNastaliq" pitchFamily="18" charset="0"/>
                <a:cs typeface="B Nazanin" pitchFamily="2" charset="-78"/>
              </a:rPr>
              <a:t> </a:t>
            </a:r>
            <a:endParaRPr lang="fa-IR" sz="8000" dirty="0">
              <a:cs typeface="B Nazanin" pitchFamily="2" charset="-78"/>
            </a:endParaRPr>
          </a:p>
        </p:txBody>
      </p:sp>
    </p:spTree>
    <p:extLst>
      <p:ext uri="{BB962C8B-B14F-4D97-AF65-F5344CB8AC3E}">
        <p14:creationId xmlns:p14="http://schemas.microsoft.com/office/powerpoint/2010/main" val="2752259952"/>
      </p:ext>
    </p:extLst>
  </p:cSld>
  <p:clrMapOvr>
    <a:masterClrMapping/>
  </p:clrMapOvr>
  <p:transition>
    <p:diamon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485089"/>
            <a:ext cx="8685965" cy="19774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تهیه وتنظیم:</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محمدحسین منتظری</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آبان ماه 1399</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3056618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2/1-</a:t>
            </a: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استفاده برای کارهای عام المنفعه</a:t>
            </a:r>
            <a:endParaRPr lang="en-US"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س1)آيا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استفاده از خودرو و امكانات سپاه براي هيئت رزمندگان اسلام جايز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ج)هر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آنچه كه جزو اموال عمومي و بيت</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المال است، بايد از آن در همان جهتي كه براي آن تهيه گرديده و قانوناً مقرر شده است استفاده شود و استفاده از اين</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گونه اموال در غير موارد مقرر جايز نيست</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س2)حکم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استفاده از خودرو سازماني در وقت اداري</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جهت انجام كارهاي عام</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المنفعه ، 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ج)هرگونه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استفاده از اموال دولتي بايد طبق مقررات باشد و كارمندان ادارات دولتي در ساعات اداري بايد مشغول كار يا آماده انجام آن باشند</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784976" cy="5996260"/>
          </a:xfrm>
        </p:spPr>
        <p:txBody>
          <a:bodyPr>
            <a:noAutofit/>
          </a:bodyPr>
          <a:lstStyle/>
          <a:p>
            <a:pPr marL="0" indent="0" algn="ctr">
              <a:lnSpc>
                <a:spcPct val="150000"/>
              </a:lnSpc>
              <a:buNone/>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3/1-</a:t>
            </a: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استفاده جهت مراسم</a:t>
            </a:r>
            <a:endParaRPr lang="en-US"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marL="0" indent="0" algn="ctr">
              <a:lnSpc>
                <a:spcPct val="150000"/>
              </a:lnSpc>
              <a:buNone/>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س)استفاده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خودروهاي سازماني براي مراسم هاي ختم</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بستگان</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چه حكمي 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ج)صرف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اموال دولتي بدون اجازه قانوني، تصرف شخصي محسوب مي شود و جايز نيست و در صورت استفاده موجب ضمان خواهد بود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a:p>
            <a:pPr marL="0" indent="0" algn="ctr">
              <a:lnSpc>
                <a:spcPct val="150000"/>
              </a:lnSpc>
              <a:buNone/>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س)گاهي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وقت اداري همكاران با ماشين سپاه و سازمان به مجالس ترحيم مي روند، حكم آن چيست؟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a:p>
            <a:pPr marL="0" indent="0" algn="ctr">
              <a:lnSpc>
                <a:spcPct val="150000"/>
              </a:lnSpc>
              <a:buNone/>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ج)استفاده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امكانات وسايل نقيله بيت المال فقط در همان مواردي كه براي آن مقرر شده</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مجاز است مگر آنكه بااذن كسي كه از نظر شرعي و قانوني حق اذن دارد ، استفاده نمايد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اجوبه</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_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مستفاد از س</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1956</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س)استفاده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از خودروي سازمان براي امورشخصی مدیران مانند سرويس مدارس فرزندان چه حکمی 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ج)هر گونه تصرف و استفاده از امكانات سازمان و بيت المال تابع ضوابط و مقررات مربوطه است و تخلف از آن در حكم غصب و موجب ضمان است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796162"/>
            <a:ext cx="8208912"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استفاده ازوسیله شخصی جهت اموراداری</a:t>
            </a:r>
            <a:endParaRPr lang="en-US"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س)اگر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برادري از وسيله شخصي خودش در مأموريت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هاي سازماني استفاده كرد آيا سازمان در قبال آن تعهدي 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در صورتي كه بين فرد و سازمان توافق شده باشد سازمان در قبال فرد تعهد دارد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س)آيا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وقتي با ماشين شخصي خودم براي مأموريت تشكيلات به جايي مي روم و امورات تشكيلاتي جهت تسريع امور ضروري است اگر در مابين اين امورات جريمه رانندگي شوم آيا مي توان از وجه قسمت مربوطه جريمه را پرداخت كرد يا نه؟ </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ج)جريمه</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اي كه به علت تخلفات راننده صورت گرفته است، بعهده راننده است و پرداخت آن از بودجه سازمان جايز نيست، مگر آنكه مسئول وي از بودجه</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هاي مجاز در اختيار خود پرداخت نمايد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1107998"/>
            <a:ext cx="864096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تعویض لوازم خودروهای سازمانی بالوازم خودروی شخصی</a:t>
            </a:r>
            <a:endParaRPr lang="en-US" sz="2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س)تعويض و استفاده از لوازم اصلي خودروهاي سازماني فرسوده و خارج از رده با لوازم خودرو شخصي چه حكمي دارد؟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تصرف در اموال دولتي بدون اذن قانوني جايز نيست؛ البته پس از دور ريختن و اعراض سازمان اشكالي ندارد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5950</TotalTime>
  <Words>3906</Words>
  <Application>Microsoft Office PowerPoint</Application>
  <PresentationFormat>On-screen Show (4:3)</PresentationFormat>
  <Paragraphs>256</Paragraphs>
  <Slides>57</Slides>
  <Notes>57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1)خودروی سازمانی 1/1-استفاده خارج ازضابطه س1)بعضي از مسئولين براي سركشي از زيرمجموعه هاي تحت امر با خودرو سازماني و حكم به مأموريت مي روند ولي در مسير مأموريت با والدين و يا بستگان خود ديدار و گفتگو مي كنند ،حکم آن چیست؟ ج)اگر مستلزم اضافه ماندن  در سفر بنام مأموريت نباشد و نیز موجب لطمه خوردن اصل مأموريت نگردد،جایزاست چنانکه در استفاده از خودرو اگربقدري جزئي باشد كه شرائط بيانگر اذن در اين مقدار به كاركنان است اشكال ندارد ولي استفاده بيشتر بايد با اذن كسي كه حق اذن دارد باشد.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عدم رعایت بهداشتی س ) خوراندن مواد غذايي فاسد يا نزديك به فاسد به نيروها جهت جلوگيري از اسراف در بيت‌المال چه حکمی دارد؟ ج) خوراندن غذاي فاسد به ديگران جايز نيست و چنانچه ضرري به نيروها وارد شود، موجب ضمان است.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619</cp:revision>
  <dcterms:created xsi:type="dcterms:W3CDTF">2010-12-13T04:41:37Z</dcterms:created>
  <dcterms:modified xsi:type="dcterms:W3CDTF">2021-10-18T04:13:31Z</dcterms:modified>
</cp:coreProperties>
</file>